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</p:sldMasterIdLst>
  <p:notesMasterIdLst>
    <p:notesMasterId r:id="rId6"/>
  </p:notesMasterIdLst>
  <p:sldIdLst>
    <p:sldId id="29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5320"/>
    <a:srgbClr val="A36C29"/>
    <a:srgbClr val="747E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19" autoAdjust="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0DDCE0-CA50-4483-926E-6B38E69C861B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CDD906-E403-4EE5-B48C-7AD4DCD9B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182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7E53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5BEC9-63F0-4F28-8761-6673801A70C0}" type="datetime1">
              <a:rPr lang="en-US" smtClean="0"/>
              <a:t>5/13/2024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43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D103B-2607-485C-9758-4955D1EF9FAA}" type="datetime1">
              <a:rPr lang="en-US" smtClean="0"/>
              <a:t>5/13/2024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465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7E53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A0290-5956-4611-9B81-F464394E3FC6}" type="datetime1">
              <a:rPr lang="en-US" smtClean="0"/>
              <a:t>5/13/2024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783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2336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616364"/>
            <a:ext cx="4639736" cy="42527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1616364"/>
            <a:ext cx="4639736" cy="425273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92C36-F714-43E1-8157-24F84C0785EF}" type="datetime1">
              <a:rPr lang="en-US" smtClean="0"/>
              <a:t>5/13/2024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359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7717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686243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7117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1686243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587116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7ED1-E1E6-437A-AAC1-6F0334EABDA1}" type="datetime1">
              <a:rPr lang="en-US" smtClean="0"/>
              <a:t>5/13/2024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925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324E7-2DDB-4194-ABD0-83AD2A9DCA80}" type="datetime1">
              <a:rPr lang="en-US" smtClean="0"/>
              <a:t>5/13/2024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543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7E53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12600-EC98-41C9-90A3-AFA16B9E26A3}" type="datetime1">
              <a:rPr lang="en-US" smtClean="0"/>
              <a:t>5/13/2024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93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DC08963E-88F2-4835-8E97-788219C8CD7F}" type="datetime1">
              <a:rPr lang="en-US" smtClean="0"/>
              <a:t>5/13/2024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184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7E53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B9DC9E-02A4-418F-B2CE-EC48D0191192}" type="datetime1">
              <a:rPr lang="en-US" smtClean="0"/>
              <a:t>5/13/2024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613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7E53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755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468585"/>
            <a:ext cx="10058400" cy="440050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1064812F-B7F9-474D-9E81-8826692E4F4D}" type="datetime1">
              <a:rPr lang="en-US" smtClean="0"/>
              <a:t>5/13/2024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88720" y="1315489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603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4.jpeg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2FDF0794-1B86-42B2-B8C7-F60123E63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 panose="020F0502020204030204"/>
              <a:ea typeface="+mn-ea"/>
              <a:cs typeface="+mn-cs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5373426-E26E-431D-959C-5DB96C0B62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12607" y="1238442"/>
            <a:ext cx="3635926" cy="4355751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 panose="020F0502020204030204"/>
              <a:ea typeface="+mn-ea"/>
              <a:cs typeface="+mn-cs"/>
            </a:endParaRP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6D07482-83A3-4451-943C-B469610829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76090" y="4508519"/>
            <a:ext cx="310896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EDC90921-9082-491B-940E-827D679F34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8A6425-6580-677A-7865-F1B643B5D9F1}"/>
              </a:ext>
            </a:extLst>
          </p:cNvPr>
          <p:cNvSpPr/>
          <p:nvPr/>
        </p:nvSpPr>
        <p:spPr>
          <a:xfrm>
            <a:off x="3175" y="6400800"/>
            <a:ext cx="7039473" cy="264049"/>
          </a:xfrm>
          <a:prstGeom prst="rect">
            <a:avLst/>
          </a:prstGeom>
          <a:solidFill>
            <a:srgbClr val="7E53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D2B040B-43D5-0A08-1926-E41B3F10D7AA}"/>
              </a:ext>
            </a:extLst>
          </p:cNvPr>
          <p:cNvGrpSpPr/>
          <p:nvPr/>
        </p:nvGrpSpPr>
        <p:grpSpPr>
          <a:xfrm>
            <a:off x="159981" y="216766"/>
            <a:ext cx="1876764" cy="479359"/>
            <a:chOff x="741872" y="1463675"/>
            <a:chExt cx="3249608" cy="830008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4546047-BCB3-B9D7-0485-D04390905699}"/>
                </a:ext>
              </a:extLst>
            </p:cNvPr>
            <p:cNvCxnSpPr/>
            <p:nvPr/>
          </p:nvCxnSpPr>
          <p:spPr>
            <a:xfrm>
              <a:off x="856137" y="1552575"/>
              <a:ext cx="1257300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B99FE385-02B9-7398-0D70-7070F148F148}"/>
                </a:ext>
              </a:extLst>
            </p:cNvPr>
            <p:cNvCxnSpPr/>
            <p:nvPr/>
          </p:nvCxnSpPr>
          <p:spPr>
            <a:xfrm>
              <a:off x="2512224" y="1550035"/>
              <a:ext cx="1257300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E88D7818-334C-C394-E0D9-BE3D53742641}"/>
                </a:ext>
              </a:extLst>
            </p:cNvPr>
            <p:cNvSpPr/>
            <p:nvPr/>
          </p:nvSpPr>
          <p:spPr>
            <a:xfrm>
              <a:off x="2241129" y="1463675"/>
              <a:ext cx="154940" cy="137795"/>
            </a:xfrm>
            <a:custGeom>
              <a:avLst/>
              <a:gdLst>
                <a:gd name="connsiteX0" fmla="*/ 0 w 512445"/>
                <a:gd name="connsiteY0" fmla="*/ 129540 h 455295"/>
                <a:gd name="connsiteX1" fmla="*/ 41910 w 512445"/>
                <a:gd name="connsiteY1" fmla="*/ 455295 h 455295"/>
                <a:gd name="connsiteX2" fmla="*/ 468630 w 512445"/>
                <a:gd name="connsiteY2" fmla="*/ 455295 h 455295"/>
                <a:gd name="connsiteX3" fmla="*/ 512445 w 512445"/>
                <a:gd name="connsiteY3" fmla="*/ 112395 h 455295"/>
                <a:gd name="connsiteX4" fmla="*/ 340995 w 512445"/>
                <a:gd name="connsiteY4" fmla="*/ 274320 h 455295"/>
                <a:gd name="connsiteX5" fmla="*/ 247650 w 512445"/>
                <a:gd name="connsiteY5" fmla="*/ 0 h 455295"/>
                <a:gd name="connsiteX6" fmla="*/ 165735 w 512445"/>
                <a:gd name="connsiteY6" fmla="*/ 272415 h 455295"/>
                <a:gd name="connsiteX7" fmla="*/ 0 w 512445"/>
                <a:gd name="connsiteY7" fmla="*/ 129540 h 455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2445" h="455295">
                  <a:moveTo>
                    <a:pt x="0" y="129540"/>
                  </a:moveTo>
                  <a:lnTo>
                    <a:pt x="41910" y="455295"/>
                  </a:lnTo>
                  <a:lnTo>
                    <a:pt x="468630" y="455295"/>
                  </a:lnTo>
                  <a:lnTo>
                    <a:pt x="512445" y="112395"/>
                  </a:lnTo>
                  <a:lnTo>
                    <a:pt x="340995" y="274320"/>
                  </a:lnTo>
                  <a:lnTo>
                    <a:pt x="247650" y="0"/>
                  </a:lnTo>
                  <a:lnTo>
                    <a:pt x="165735" y="272415"/>
                  </a:lnTo>
                  <a:lnTo>
                    <a:pt x="0" y="12954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C105B24-A813-525C-57F1-D74CEB7FA770}"/>
                </a:ext>
              </a:extLst>
            </p:cNvPr>
            <p:cNvSpPr txBox="1"/>
            <p:nvPr/>
          </p:nvSpPr>
          <p:spPr>
            <a:xfrm>
              <a:off x="741872" y="1671299"/>
              <a:ext cx="32496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Plantagenet Cherokee" panose="020F0502020204030204" pitchFamily="18" charset="0"/>
                </a:rPr>
                <a:t>T</a:t>
              </a:r>
              <a:r>
                <a:rPr lang="en-US" sz="1600" dirty="0">
                  <a:latin typeface="Plantagenet Cherokee" panose="020F0502020204030204" pitchFamily="18" charset="0"/>
                </a:rPr>
                <a:t>RIUMPH </a:t>
              </a:r>
              <a:r>
                <a:rPr lang="en-US" sz="2000" dirty="0">
                  <a:latin typeface="Plantagenet Cherokee" panose="020F0502020204030204" pitchFamily="18" charset="0"/>
                </a:rPr>
                <a:t>A</a:t>
              </a:r>
              <a:r>
                <a:rPr lang="en-US" sz="1600" dirty="0">
                  <a:latin typeface="Plantagenet Cherokee" panose="020F0502020204030204" pitchFamily="18" charset="0"/>
                </a:rPr>
                <a:t>DVISORY </a:t>
              </a:r>
              <a:r>
                <a:rPr lang="en-US" sz="2000" dirty="0">
                  <a:latin typeface="Plantagenet Cherokee" panose="020F0502020204030204" pitchFamily="18" charset="0"/>
                </a:rPr>
                <a:t>G</a:t>
              </a:r>
              <a:r>
                <a:rPr lang="en-US" sz="1600" dirty="0">
                  <a:latin typeface="Plantagenet Cherokee" panose="020F0502020204030204" pitchFamily="18" charset="0"/>
                </a:rPr>
                <a:t>ROUP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0FD7B73-21D6-D683-910B-1992D4A96BB2}"/>
                </a:ext>
              </a:extLst>
            </p:cNvPr>
            <p:cNvSpPr txBox="1"/>
            <p:nvPr/>
          </p:nvSpPr>
          <p:spPr>
            <a:xfrm>
              <a:off x="758441" y="2039767"/>
              <a:ext cx="3206327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STRATEGY     |     OPERATIONS     |     TRANSACTIONS</a:t>
              </a:r>
            </a:p>
          </p:txBody>
        </p:sp>
      </p:grpSp>
      <p:pic>
        <p:nvPicPr>
          <p:cNvPr id="1032" name="Picture 8" descr="Lockheed Martin X-35 - Wikipedia">
            <a:extLst>
              <a:ext uri="{FF2B5EF4-FFF2-40B4-BE49-F238E27FC236}">
                <a16:creationId xmlns:a16="http://schemas.microsoft.com/office/drawing/2014/main" id="{150097F9-1F74-C430-83BB-39073DA562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7759" y="3685369"/>
            <a:ext cx="1211788" cy="121784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4" descr="Department of Defense Adhesive Medallion 3&quot;">
            <a:extLst>
              <a:ext uri="{FF2B5EF4-FFF2-40B4-BE49-F238E27FC236}">
                <a16:creationId xmlns:a16="http://schemas.microsoft.com/office/drawing/2014/main" id="{767DF9D8-F940-35BC-C9BE-336CEE3B63D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12" t="10706" r="13883" b="20443"/>
          <a:stretch/>
        </p:blipFill>
        <p:spPr bwMode="auto">
          <a:xfrm>
            <a:off x="580269" y="3675685"/>
            <a:ext cx="1237396" cy="122753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NAVSEA Mobile – Apps on Google Play">
            <a:extLst>
              <a:ext uri="{FF2B5EF4-FFF2-40B4-BE49-F238E27FC236}">
                <a16:creationId xmlns:a16="http://schemas.microsoft.com/office/drawing/2014/main" id="{9925C735-D041-1B57-A853-C52DAC51A4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364" y="3675685"/>
            <a:ext cx="1177030" cy="117703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Air Force Materiel Command - Wikipedia">
            <a:extLst>
              <a:ext uri="{FF2B5EF4-FFF2-40B4-BE49-F238E27FC236}">
                <a16:creationId xmlns:a16="http://schemas.microsoft.com/office/drawing/2014/main" id="{47CA5E23-5196-2BC0-E8DF-3D1E7ED5DB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9837" y="3676489"/>
            <a:ext cx="1243231" cy="122672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Space and Missile Systems Center &gt; Los ...">
            <a:extLst>
              <a:ext uri="{FF2B5EF4-FFF2-40B4-BE49-F238E27FC236}">
                <a16:creationId xmlns:a16="http://schemas.microsoft.com/office/drawing/2014/main" id="{6F319866-8272-AF4E-0ED1-CC88286ACD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6256" y="3670586"/>
            <a:ext cx="1211788" cy="122809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Military Satellite Communications ...">
            <a:extLst>
              <a:ext uri="{FF2B5EF4-FFF2-40B4-BE49-F238E27FC236}">
                <a16:creationId xmlns:a16="http://schemas.microsoft.com/office/drawing/2014/main" id="{A95A5C44-6F78-C061-2C16-475D246758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0839" y="1668704"/>
            <a:ext cx="1232229" cy="123773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United States Department of State - Wikipedia">
            <a:extLst>
              <a:ext uri="{FF2B5EF4-FFF2-40B4-BE49-F238E27FC236}">
                <a16:creationId xmlns:a16="http://schemas.microsoft.com/office/drawing/2014/main" id="{74DB59A6-F173-0CFF-3873-79856518F5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6398" y="1606607"/>
            <a:ext cx="1262471" cy="126247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6" descr="The Department of Veterans Affairs: Software as a Service">
            <a:extLst>
              <a:ext uri="{FF2B5EF4-FFF2-40B4-BE49-F238E27FC236}">
                <a16:creationId xmlns:a16="http://schemas.microsoft.com/office/drawing/2014/main" id="{009D9454-80CA-54D9-09CA-480DEE7BC29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07" t="8220" r="19232" b="4673"/>
          <a:stretch/>
        </p:blipFill>
        <p:spPr bwMode="auto">
          <a:xfrm>
            <a:off x="4878282" y="1598288"/>
            <a:ext cx="1262471" cy="124183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United States Department of Energy ...">
            <a:extLst>
              <a:ext uri="{FF2B5EF4-FFF2-40B4-BE49-F238E27FC236}">
                <a16:creationId xmlns:a16="http://schemas.microsoft.com/office/drawing/2014/main" id="{2EA361F1-DBB8-598B-A93D-3951BCDC69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935" y="1631348"/>
            <a:ext cx="1237730" cy="123773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public.resource.org - uscourts.gov">
            <a:extLst>
              <a:ext uri="{FF2B5EF4-FFF2-40B4-BE49-F238E27FC236}">
                <a16:creationId xmlns:a16="http://schemas.microsoft.com/office/drawing/2014/main" id="{CF245E15-6728-75CA-F340-DA3BF15924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311" y="1531587"/>
            <a:ext cx="1310760" cy="131825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34" descr="AV-Tech has Been Awarded a GSA Contract ...">
            <a:extLst>
              <a:ext uri="{FF2B5EF4-FFF2-40B4-BE49-F238E27FC236}">
                <a16:creationId xmlns:a16="http://schemas.microsoft.com/office/drawing/2014/main" id="{569F1603-DC91-9DCE-960B-BB2227A096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0314" y="1654915"/>
            <a:ext cx="1237730" cy="123773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0" name="Picture 36" descr="Defense Acquisition University - &quot;It's ...">
            <a:extLst>
              <a:ext uri="{FF2B5EF4-FFF2-40B4-BE49-F238E27FC236}">
                <a16:creationId xmlns:a16="http://schemas.microsoft.com/office/drawing/2014/main" id="{DCB72FE6-AC09-5143-D43B-2EB66C9CCF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9635" y="3659584"/>
            <a:ext cx="1343528" cy="123773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2" name="Picture 38" descr="Assistant Secretary of the Army for ...">
            <a:extLst>
              <a:ext uri="{FF2B5EF4-FFF2-40B4-BE49-F238E27FC236}">
                <a16:creationId xmlns:a16="http://schemas.microsoft.com/office/drawing/2014/main" id="{B23FCCD4-922D-EFE7-C64A-A1311C9816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7341" y="3670586"/>
            <a:ext cx="1226728" cy="122672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4" name="Picture 40" descr="United States Department of Commerce ...">
            <a:extLst>
              <a:ext uri="{FF2B5EF4-FFF2-40B4-BE49-F238E27FC236}">
                <a16:creationId xmlns:a16="http://schemas.microsoft.com/office/drawing/2014/main" id="{8B5F2AD9-D3AF-A4D9-4F88-5C63EB0BCD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9502" y="1682457"/>
            <a:ext cx="1259734" cy="121022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8" name="Picture 44" descr="United States Air Force - Wikipedia">
            <a:extLst>
              <a:ext uri="{FF2B5EF4-FFF2-40B4-BE49-F238E27FC236}">
                <a16:creationId xmlns:a16="http://schemas.microsoft.com/office/drawing/2014/main" id="{F8866116-D7FA-B92A-A394-8B6198A76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0900" y="3670585"/>
            <a:ext cx="1212479" cy="121247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0" name="Picture 46" descr="Office of Management and Budget - Wikipedia">
            <a:extLst>
              <a:ext uri="{FF2B5EF4-FFF2-40B4-BE49-F238E27FC236}">
                <a16:creationId xmlns:a16="http://schemas.microsoft.com/office/drawing/2014/main" id="{42AB7832-6F80-4146-030F-CCF3C22EA5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1961" y="1606607"/>
            <a:ext cx="1243230" cy="124323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1439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Custom">
  <a:themeElements>
    <a:clrScheme name="Custom 34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C7016"/>
      </a:accent1>
      <a:accent2>
        <a:srgbClr val="F8931D"/>
      </a:accent2>
      <a:accent3>
        <a:srgbClr val="CE8D3E"/>
      </a:accent3>
      <a:accent4>
        <a:srgbClr val="E64823"/>
      </a:accent4>
      <a:accent5>
        <a:srgbClr val="FFCA08"/>
      </a:accent5>
      <a:accent6>
        <a:srgbClr val="9C6A6A"/>
      </a:accent6>
      <a:hlink>
        <a:srgbClr val="2998E3"/>
      </a:hlink>
      <a:folHlink>
        <a:srgbClr val="7F723D"/>
      </a:folHlink>
    </a:clrScheme>
    <a:fontScheme name="Retrospect">
      <a:majorFont>
        <a:latin typeface="Bookman Old Style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overnance" id="{4D3E3197-E21B-4960-A09C-9FBA18FEA6BC}" vid="{DE687BC0-5928-4CEF-8283-1B7110E5BB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Parcel">
    <a:dk1>
      <a:srgbClr val="000000"/>
    </a:dk1>
    <a:lt1>
      <a:srgbClr val="FFFFFF"/>
    </a:lt1>
    <a:dk2>
      <a:srgbClr val="4A5356"/>
    </a:dk2>
    <a:lt2>
      <a:srgbClr val="E8E3CE"/>
    </a:lt2>
    <a:accent1>
      <a:srgbClr val="F6A21D"/>
    </a:accent1>
    <a:accent2>
      <a:srgbClr val="9BAFB5"/>
    </a:accent2>
    <a:accent3>
      <a:srgbClr val="C96731"/>
    </a:accent3>
    <a:accent4>
      <a:srgbClr val="9CA383"/>
    </a:accent4>
    <a:accent5>
      <a:srgbClr val="87795D"/>
    </a:accent5>
    <a:accent6>
      <a:srgbClr val="A0988C"/>
    </a:accent6>
    <a:hlink>
      <a:srgbClr val="00B0F0"/>
    </a:hlink>
    <a:folHlink>
      <a:srgbClr val="738F97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  <_ip_UnifiedCompliancePolicyUIAction xmlns="http://schemas.microsoft.com/sharepoint/v3" xsi:nil="true"/>
    <Image xmlns="71af3243-3dd4-4a8d-8c0d-dd76da1f02a5">
      <Url xsi:nil="true"/>
      <Description xsi:nil="true"/>
    </Image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7" ma:contentTypeDescription="Create a new document." ma:contentTypeScope="" ma:versionID="c6f9a84f66a9c8b9a21755b9ffafb945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27df39e3e7036dff54f89ddd5805ce72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03EEFF0-FB57-4CB4-8BFC-DF397689E2ED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D2957789-34B8-480C-AF9B-3EB54B9E5C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A3F7EDC-E5B4-4BBC-9D2A-CBE6D46C37A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</TotalTime>
  <Words>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Bookman Old Style</vt:lpstr>
      <vt:lpstr>Calibri</vt:lpstr>
      <vt:lpstr>Franklin Gothic Book</vt:lpstr>
      <vt:lpstr>Plantagenet Cherokee</vt:lpstr>
      <vt:lpstr>Custom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Lorem Ipsum</dc:title>
  <dc:creator>Mojgan Ghafourian</dc:creator>
  <cp:lastModifiedBy>Mojgan Ghafourian</cp:lastModifiedBy>
  <cp:revision>12</cp:revision>
  <dcterms:created xsi:type="dcterms:W3CDTF">2024-02-22T03:49:45Z</dcterms:created>
  <dcterms:modified xsi:type="dcterms:W3CDTF">2024-05-13T20:06:13Z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